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8"/>
  </p:notesMasterIdLst>
  <p:handoutMasterIdLst>
    <p:handoutMasterId r:id="rId9"/>
  </p:handoutMasterIdLst>
  <p:sldIdLst>
    <p:sldId id="257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92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33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7626282-83BE-4B14-AA1D-E9A716F8FEB8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23FCBA3-AE69-44D9-84A9-153F3F9E2987}" type="datetime1">
              <a:rPr lang="it-IT" smtClean="0"/>
              <a:t>08/07/2025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"/>
              <a:t>Fare clic per modificare gli stili del testo dello schema</a:t>
            </a:r>
            <a:endParaRPr lang="en-US"/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23FCBA3-AE69-44D9-84A9-153F3F9E2987}" type="datetime1">
              <a:rPr lang="it-IT" smtClean="0"/>
              <a:t>08/07/2025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083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76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en-US" dirty="0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2AEA12-A884-495F-8D96-E2791E451670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" dirty="0"/>
              <a:t>Fare clic per modificare lo stile del titolo dello schema</a:t>
            </a:r>
            <a:endParaRPr lang="en-US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574AD5-D417-4FAA-8969-2C3D2D990862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234F22-96F1-43C5-9A84-5011A5FFAE38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" dirty="0"/>
              <a:t>Fare clic per modificare lo stile del 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5069C4-336E-40F0-85A2-25D6F0A25D32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76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F1B965-D21F-4083-9FDC-4C0868AFCE6A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" dirty="0"/>
              <a:t>Fare clic per modificare lo stile del 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263AC-6BFA-4530-A45D-98F6CD76B995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" dirty="0"/>
              <a:t>Fare clic per modificare lo stile del titolo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5EEB9B-9A76-4838-83B5-EFB83BC3FC95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" dirty="0"/>
              <a:t>Fare clic per modificare lo stile del titolo</a:t>
            </a:r>
            <a:endParaRPr lang="en-US" dirty="0"/>
          </a:p>
        </p:txBody>
      </p:sp>
      <p:sp>
        <p:nvSpPr>
          <p:cNvPr id="6" name="Segnaposto dat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788151-CB43-4FD7-A3FA-96D82E7273D6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84158B-E18A-4760-AF0B-F8E1F54F95E6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" dirty="0"/>
              <a:t>Fare clic per modificare gli stili del 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4F4D0FD0-762A-4E00-B40D-E1022DE9149C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14666673-06EC-44D2-AEC3-E4C57BDDC5B7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" dirty="0"/>
              <a:t>Fare clic per modificare lo stile del 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it"/>
              <a:t>Fare clic per modificare gli stili del testo dello schema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F117DD88-DA0B-42BB-B7E2-325641850C3A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ttangolo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it" sz="8000" dirty="0"/>
              <a:t>Walk&amp;Tag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“Percorsi da vivere, tracce da condividere.”</a:t>
            </a:r>
            <a:endParaRPr lang="it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2569FD-AD17-C777-1C78-950A308DA6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5" t="20039" r="11620" b="11804"/>
          <a:stretch>
            <a:fillRect/>
          </a:stretch>
        </p:blipFill>
        <p:spPr bwMode="auto">
          <a:xfrm>
            <a:off x="1" y="-13149"/>
            <a:ext cx="5174974" cy="689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ottotitolo 2">
            <a:extLst>
              <a:ext uri="{FF2B5EF4-FFF2-40B4-BE49-F238E27FC236}">
                <a16:creationId xmlns:a16="http://schemas.microsoft.com/office/drawing/2014/main" id="{37880194-608A-D848-9C84-ED05F81D43D0}"/>
              </a:ext>
            </a:extLst>
          </p:cNvPr>
          <p:cNvSpPr txBox="1">
            <a:spLocks/>
          </p:cNvSpPr>
          <p:nvPr/>
        </p:nvSpPr>
        <p:spPr>
          <a:xfrm>
            <a:off x="9077739" y="6391949"/>
            <a:ext cx="3067877" cy="55295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it-IT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luca </a:t>
            </a:r>
            <a:r>
              <a:rPr lang="it-IT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ponseggi</a:t>
            </a:r>
            <a:r>
              <a:rPr lang="it-IT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0001089462</a:t>
            </a:r>
            <a:br>
              <a:rPr lang="it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it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Luca palazzini – 0001070910</a:t>
            </a:r>
            <a:br>
              <a:rPr lang="it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it-IT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2117A83-C762-88F3-9A61-1832D6785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984158B-E18A-4760-AF0B-F8E1F54F95E6}" type="datetime1">
              <a:rPr lang="it-IT" smtClean="0"/>
              <a:t>08/07/2025</a:t>
            </a:fld>
            <a:endParaRPr lang="en-US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0F09AD5-B88B-5F01-3D8B-6D69390AFC1E}"/>
              </a:ext>
            </a:extLst>
          </p:cNvPr>
          <p:cNvSpPr txBox="1"/>
          <p:nvPr/>
        </p:nvSpPr>
        <p:spPr>
          <a:xfrm>
            <a:off x="0" y="16510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 Medium" panose="020F0502020204030204" pitchFamily="18" charset="0"/>
                <a:ea typeface="+mj-ea"/>
                <a:cs typeface="+mj-cs"/>
              </a:rPr>
              <a:t>Presentazione dell’applicazione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C088DB0-2C92-39DB-6CAE-420A2EBE317A}"/>
              </a:ext>
            </a:extLst>
          </p:cNvPr>
          <p:cNvSpPr txBox="1"/>
          <p:nvPr/>
        </p:nvSpPr>
        <p:spPr>
          <a:xfrm>
            <a:off x="441728" y="661085"/>
            <a:ext cx="116105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latin typeface="Amasis MT Pro" panose="020F0502020204030204" pitchFamily="18" charset="0"/>
              </a:rPr>
              <a:t>Obiettivo</a:t>
            </a:r>
            <a:endParaRPr lang="it-IT" dirty="0">
              <a:latin typeface="Amasis MT Pro" panose="020F0502020204030204" pitchFamily="18" charset="0"/>
            </a:endParaRPr>
          </a:p>
          <a:p>
            <a:pPr algn="just"/>
            <a:r>
              <a:rPr lang="it-IT" dirty="0">
                <a:latin typeface="Amasis MT Pro" panose="020F0502020204030204" pitchFamily="18" charset="0"/>
              </a:rPr>
              <a:t>Incentivare il </a:t>
            </a:r>
            <a:r>
              <a:rPr lang="it-IT" dirty="0">
                <a:latin typeface="Amasis MT Pro Medium" panose="02040604050005020304" pitchFamily="18" charset="0"/>
              </a:rPr>
              <a:t>movimento</a:t>
            </a:r>
            <a:r>
              <a:rPr lang="it-IT" dirty="0">
                <a:latin typeface="Amasis MT Pro" panose="020F0502020204030204" pitchFamily="18" charset="0"/>
              </a:rPr>
              <a:t> e la </a:t>
            </a:r>
            <a:r>
              <a:rPr lang="it-IT" dirty="0">
                <a:latin typeface="Amasis MT Pro Medium" panose="02040604050005020304" pitchFamily="18" charset="0"/>
              </a:rPr>
              <a:t>condivisione</a:t>
            </a:r>
            <a:r>
              <a:rPr lang="it-IT" dirty="0">
                <a:latin typeface="Amasis MT Pro" panose="020F0502020204030204" pitchFamily="18" charset="0"/>
              </a:rPr>
              <a:t> tra persone con la passione per l’esplorazione.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5A0A961-789B-7353-2BC7-24D10D1EEAA5}"/>
              </a:ext>
            </a:extLst>
          </p:cNvPr>
          <p:cNvSpPr txBox="1"/>
          <p:nvPr/>
        </p:nvSpPr>
        <p:spPr>
          <a:xfrm>
            <a:off x="435672" y="1651475"/>
            <a:ext cx="73109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latin typeface="Amasis MT Pro" panose="020F0502020204030204" pitchFamily="18" charset="0"/>
              </a:rPr>
              <a:t>Ispirazione</a:t>
            </a:r>
          </a:p>
          <a:p>
            <a:r>
              <a:rPr lang="it-IT" dirty="0">
                <a:latin typeface="Amasis MT Pro" panose="020F0502020204030204" pitchFamily="18" charset="0"/>
              </a:rPr>
              <a:t>I </a:t>
            </a:r>
            <a:r>
              <a:rPr lang="it-IT" dirty="0">
                <a:latin typeface="Amasis MT Pro Medium" panose="02040604050005020304" pitchFamily="18" charset="0"/>
              </a:rPr>
              <a:t>Social Network </a:t>
            </a:r>
            <a:r>
              <a:rPr lang="it-IT" dirty="0">
                <a:latin typeface="Amasis MT Pro" panose="020F0502020204030204" pitchFamily="18" charset="0"/>
              </a:rPr>
              <a:t>tradizionali.</a:t>
            </a:r>
            <a:br>
              <a:rPr lang="it-IT" dirty="0">
                <a:latin typeface="Amasis MT Pro" panose="020F0502020204030204" pitchFamily="18" charset="0"/>
              </a:rPr>
            </a:br>
            <a:r>
              <a:rPr lang="it-IT" dirty="0">
                <a:latin typeface="Amasis MT Pro" panose="020F0502020204030204" pitchFamily="18" charset="0"/>
              </a:rPr>
              <a:t>Al giorno d’oggi si </a:t>
            </a:r>
            <a:r>
              <a:rPr lang="it-IT" dirty="0">
                <a:latin typeface="Amasis MT Pro Medium" panose="02040604050005020304" pitchFamily="18" charset="0"/>
              </a:rPr>
              <a:t>condivide</a:t>
            </a:r>
            <a:r>
              <a:rPr lang="it-IT" dirty="0">
                <a:latin typeface="Amasis MT Pro" panose="020F0502020204030204" pitchFamily="18" charset="0"/>
              </a:rPr>
              <a:t> tutto: foto, pensieri, momenti… </a:t>
            </a:r>
            <a:r>
              <a:rPr lang="it-IT" dirty="0" err="1">
                <a:latin typeface="Amasis MT Pro Medium" panose="02040604050005020304" pitchFamily="18" charset="0"/>
              </a:rPr>
              <a:t>Walk&amp;Tag</a:t>
            </a:r>
            <a:r>
              <a:rPr lang="it-IT" dirty="0">
                <a:latin typeface="Amasis MT Pro" panose="020F0502020204030204" pitchFamily="18" charset="0"/>
              </a:rPr>
              <a:t> applica questo approccio al mondo del camminare e dei </a:t>
            </a:r>
            <a:r>
              <a:rPr lang="it-IT" dirty="0">
                <a:latin typeface="Amasis MT Pro Medium" panose="02040604050005020304" pitchFamily="18" charset="0"/>
              </a:rPr>
              <a:t>percorsi reali</a:t>
            </a:r>
            <a:r>
              <a:rPr lang="it-IT" dirty="0">
                <a:latin typeface="Amasis MT Pro" panose="020F0502020204030204" pitchFamily="18" charset="0"/>
              </a:rPr>
              <a:t>, un ambito a nostro avviso ancora poco digitalizzato e poco valorizzato.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31A594C-D0E0-597E-BF1C-60854F26E934}"/>
              </a:ext>
            </a:extLst>
          </p:cNvPr>
          <p:cNvSpPr txBox="1"/>
          <p:nvPr/>
        </p:nvSpPr>
        <p:spPr>
          <a:xfrm>
            <a:off x="2618719" y="3445722"/>
            <a:ext cx="94335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latin typeface="Amasis MT Pro" panose="020F0502020204030204" pitchFamily="18" charset="0"/>
              </a:rPr>
              <a:t>Funzionamento</a:t>
            </a:r>
          </a:p>
          <a:p>
            <a:r>
              <a:rPr lang="it-IT" dirty="0">
                <a:latin typeface="Amasis MT Pro" panose="020F0502020204030204" pitchFamily="18" charset="0"/>
              </a:rPr>
              <a:t>L'applicazione consente agli utenti di </a:t>
            </a:r>
            <a:r>
              <a:rPr lang="it-IT" dirty="0">
                <a:latin typeface="Amasis MT Pro Medium" panose="02040604050005020304" pitchFamily="18" charset="0"/>
              </a:rPr>
              <a:t>registrare </a:t>
            </a:r>
            <a:r>
              <a:rPr lang="it-IT" dirty="0">
                <a:latin typeface="Amasis MT Pro" panose="020F0502020204030204" pitchFamily="18" charset="0"/>
              </a:rPr>
              <a:t>i propri percorsi e di </a:t>
            </a:r>
            <a:r>
              <a:rPr lang="it-IT" dirty="0">
                <a:latin typeface="Amasis MT Pro Medium" panose="02040604050005020304" pitchFamily="18" charset="0"/>
              </a:rPr>
              <a:t>condividerli</a:t>
            </a:r>
            <a:r>
              <a:rPr lang="it-IT" dirty="0">
                <a:latin typeface="Amasis MT Pro" panose="020F0502020204030204" pitchFamily="18" charset="0"/>
              </a:rPr>
              <a:t> facilmente con gli altri, creando una rete sociale basata sull'</a:t>
            </a:r>
            <a:r>
              <a:rPr lang="it-IT" dirty="0">
                <a:latin typeface="Amasis MT Pro Medium" panose="02040604050005020304" pitchFamily="18" charset="0"/>
              </a:rPr>
              <a:t>attività fisica </a:t>
            </a:r>
            <a:r>
              <a:rPr lang="it-IT" dirty="0">
                <a:latin typeface="Amasis MT Pro" panose="020F0502020204030204" pitchFamily="18" charset="0"/>
              </a:rPr>
              <a:t>e sulla scoperta di nuovi luoghi.</a:t>
            </a:r>
          </a:p>
        </p:txBody>
      </p:sp>
      <p:pic>
        <p:nvPicPr>
          <p:cNvPr id="11" name="Immagine 10" descr="Immagine che contiene clipart, Viso umano, disegno, cartone animato&#10;&#10;Il contenuto generato dall'IA potrebbe non essere corretto.">
            <a:extLst>
              <a:ext uri="{FF2B5EF4-FFF2-40B4-BE49-F238E27FC236}">
                <a16:creationId xmlns:a16="http://schemas.microsoft.com/office/drawing/2014/main" id="{5D970C78-FA88-B95D-19DE-B134C5FF2F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2" t="12443" r="362" b="7707"/>
          <a:stretch>
            <a:fillRect/>
          </a:stretch>
        </p:blipFill>
        <p:spPr>
          <a:xfrm>
            <a:off x="326670" y="3655034"/>
            <a:ext cx="2055887" cy="2462457"/>
          </a:xfrm>
          <a:prstGeom prst="rect">
            <a:avLst/>
          </a:prstGeom>
        </p:spPr>
      </p:pic>
      <p:grpSp>
        <p:nvGrpSpPr>
          <p:cNvPr id="55" name="Gruppo 54">
            <a:extLst>
              <a:ext uri="{FF2B5EF4-FFF2-40B4-BE49-F238E27FC236}">
                <a16:creationId xmlns:a16="http://schemas.microsoft.com/office/drawing/2014/main" id="{A8E478D0-C654-24D9-51C3-2A8F5108D1F8}"/>
              </a:ext>
            </a:extLst>
          </p:cNvPr>
          <p:cNvGrpSpPr/>
          <p:nvPr/>
        </p:nvGrpSpPr>
        <p:grpSpPr>
          <a:xfrm>
            <a:off x="8001631" y="1100993"/>
            <a:ext cx="3748641" cy="2232436"/>
            <a:chOff x="8200713" y="948510"/>
            <a:chExt cx="3748641" cy="2232436"/>
          </a:xfrm>
        </p:grpSpPr>
        <p:pic>
          <p:nvPicPr>
            <p:cNvPr id="9" name="Immagine 8" descr="Immagine che contiene Elementi grafici, Policromia, cerchio, grafica&#10;&#10;Il contenuto generato dall'IA potrebbe non essere corretto.">
              <a:extLst>
                <a:ext uri="{FF2B5EF4-FFF2-40B4-BE49-F238E27FC236}">
                  <a16:creationId xmlns:a16="http://schemas.microsoft.com/office/drawing/2014/main" id="{F00B629A-14D4-2E52-579B-59E4C305F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0713" y="1506449"/>
              <a:ext cx="1030255" cy="1030255"/>
            </a:xfrm>
            <a:prstGeom prst="rect">
              <a:avLst/>
            </a:prstGeom>
          </p:spPr>
        </p:pic>
        <p:pic>
          <p:nvPicPr>
            <p:cNvPr id="13" name="Immagine 12" descr="Immagine che contiene Elementi grafici, simbolo, schermata, grafica&#10;&#10;Il contenuto generato dall'IA potrebbe non essere corretto.">
              <a:extLst>
                <a:ext uri="{FF2B5EF4-FFF2-40B4-BE49-F238E27FC236}">
                  <a16:creationId xmlns:a16="http://schemas.microsoft.com/office/drawing/2014/main" id="{915A896C-116B-3FA1-01CB-DCFFF9E497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74" t="5796" r="9077" b="9374"/>
            <a:stretch>
              <a:fillRect/>
            </a:stretch>
          </p:blipFill>
          <p:spPr>
            <a:xfrm>
              <a:off x="10582858" y="2144335"/>
              <a:ext cx="1030254" cy="1015664"/>
            </a:xfrm>
            <a:prstGeom prst="rect">
              <a:avLst/>
            </a:prstGeom>
          </p:spPr>
        </p:pic>
        <p:cxnSp>
          <p:nvCxnSpPr>
            <p:cNvPr id="14" name="Connettore curvo 13">
              <a:extLst>
                <a:ext uri="{FF2B5EF4-FFF2-40B4-BE49-F238E27FC236}">
                  <a16:creationId xmlns:a16="http://schemas.microsoft.com/office/drawing/2014/main" id="{8A287C84-9F15-940D-E12F-AC27A247FF96}"/>
                </a:ext>
              </a:extLst>
            </p:cNvPr>
            <p:cNvCxnSpPr>
              <a:cxnSpLocks/>
            </p:cNvCxnSpPr>
            <p:nvPr/>
          </p:nvCxnSpPr>
          <p:spPr>
            <a:xfrm>
              <a:off x="9357360" y="2021576"/>
              <a:ext cx="1089660" cy="630591"/>
            </a:xfrm>
            <a:prstGeom prst="curvedConnector3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Immagine 52" descr="Immagine che contiene simbolo, Elementi grafici, logo, Carattere&#10;&#10;Il contenuto generato dall'IA potrebbe non essere corretto.">
              <a:extLst>
                <a:ext uri="{FF2B5EF4-FFF2-40B4-BE49-F238E27FC236}">
                  <a16:creationId xmlns:a16="http://schemas.microsoft.com/office/drawing/2014/main" id="{18BBEBA4-BB64-6437-EEE1-9E0DDF8FC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26" r="2076"/>
            <a:stretch>
              <a:fillRect/>
            </a:stretch>
          </p:blipFill>
          <p:spPr>
            <a:xfrm>
              <a:off x="8503279" y="948510"/>
              <a:ext cx="1049322" cy="1569660"/>
            </a:xfrm>
            <a:prstGeom prst="rect">
              <a:avLst/>
            </a:prstGeom>
          </p:spPr>
        </p:pic>
        <p:pic>
          <p:nvPicPr>
            <p:cNvPr id="54" name="Immagine 53" descr="Immagine che contiene simbolo, Elementi grafici, logo, Carattere&#10;&#10;Il contenuto generato dall'IA potrebbe non essere corretto.">
              <a:extLst>
                <a:ext uri="{FF2B5EF4-FFF2-40B4-BE49-F238E27FC236}">
                  <a16:creationId xmlns:a16="http://schemas.microsoft.com/office/drawing/2014/main" id="{D9FF442E-9991-7EEC-C475-D9DED5439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5" r="49723" b="-795"/>
            <a:stretch>
              <a:fillRect/>
            </a:stretch>
          </p:blipFill>
          <p:spPr>
            <a:xfrm>
              <a:off x="10768372" y="1568235"/>
              <a:ext cx="1180982" cy="1612711"/>
            </a:xfrm>
            <a:prstGeom prst="rect">
              <a:avLst/>
            </a:prstGeom>
          </p:spPr>
        </p:pic>
      </p:grp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2FDF777F-D210-EAEE-F423-05BFB18E476A}"/>
              </a:ext>
            </a:extLst>
          </p:cNvPr>
          <p:cNvSpPr txBox="1"/>
          <p:nvPr/>
        </p:nvSpPr>
        <p:spPr>
          <a:xfrm>
            <a:off x="2618718" y="4760601"/>
            <a:ext cx="94335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latin typeface="Amasis MT Pro" panose="020F0502020204030204" pitchFamily="18" charset="0"/>
              </a:rPr>
              <a:t>Vision</a:t>
            </a:r>
          </a:p>
          <a:p>
            <a:r>
              <a:rPr lang="it-IT" dirty="0">
                <a:latin typeface="Amasis MT Pro" panose="020F0502020204030204" pitchFamily="18" charset="0"/>
              </a:rPr>
              <a:t>Fornire uno </a:t>
            </a:r>
            <a:r>
              <a:rPr lang="it-IT" dirty="0">
                <a:latin typeface="Amasis MT Pro Medium" panose="02040604050005020304" pitchFamily="18" charset="0"/>
              </a:rPr>
              <a:t>strumento semplice </a:t>
            </a:r>
            <a:r>
              <a:rPr lang="it-IT" dirty="0">
                <a:latin typeface="Amasis MT Pro" panose="020F0502020204030204" pitchFamily="18" charset="0"/>
              </a:rPr>
              <a:t>che aiuti le persone a connettersi attraverso le esperienze di cammino, trasformando ogni passo in un </a:t>
            </a:r>
            <a:r>
              <a:rPr lang="it-IT" dirty="0">
                <a:latin typeface="Amasis MT Pro Medium" panose="02040604050005020304" pitchFamily="18" charset="0"/>
              </a:rPr>
              <a:t>racconto da condividere</a:t>
            </a:r>
            <a:r>
              <a:rPr lang="it-IT" dirty="0">
                <a:latin typeface="Amasis MT Pro" panose="020F05020202040302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06830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4C91CB7-947B-CEAC-B0F6-7A0F65011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984158B-E18A-4760-AF0B-F8E1F54F95E6}" type="datetime1">
              <a:rPr lang="it-IT" smtClean="0"/>
              <a:t>08/07/2025</a:t>
            </a:fld>
            <a:endParaRPr lang="en-US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626AC68-C51C-1EAA-0448-05FF4F1EA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75" y="1208746"/>
            <a:ext cx="4747260" cy="356728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DFE1B2A-12D6-8A8E-57D8-2405A24F988C}"/>
              </a:ext>
            </a:extLst>
          </p:cNvPr>
          <p:cNvSpPr txBox="1"/>
          <p:nvPr/>
        </p:nvSpPr>
        <p:spPr>
          <a:xfrm>
            <a:off x="0" y="16510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 Medium" panose="020F0502020204030204" pitchFamily="18" charset="0"/>
                <a:ea typeface="+mj-ea"/>
                <a:cs typeface="+mj-cs"/>
              </a:rPr>
              <a:t>Account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AFFAFD1-69A3-7D34-72EE-48BE72A06513}"/>
              </a:ext>
            </a:extLst>
          </p:cNvPr>
          <p:cNvSpPr txBox="1"/>
          <p:nvPr/>
        </p:nvSpPr>
        <p:spPr>
          <a:xfrm>
            <a:off x="543855" y="783142"/>
            <a:ext cx="1676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latin typeface="Amasis MT Pro" panose="020F0502020204030204" pitchFamily="18" charset="0"/>
              </a:rPr>
              <a:t>LOGIN</a:t>
            </a:r>
            <a:endParaRPr lang="it-IT" dirty="0">
              <a:latin typeface="Amasis MT Pro" panose="020F0502020204030204" pitchFamily="18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07C761E-91F0-4AB7-371C-F25A790098C4}"/>
              </a:ext>
            </a:extLst>
          </p:cNvPr>
          <p:cNvSpPr txBox="1"/>
          <p:nvPr/>
        </p:nvSpPr>
        <p:spPr>
          <a:xfrm>
            <a:off x="3492795" y="783142"/>
            <a:ext cx="1676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latin typeface="Amasis MT Pro" panose="020F0502020204030204" pitchFamily="18" charset="0"/>
              </a:rPr>
              <a:t>SIGNIN</a:t>
            </a:r>
            <a:endParaRPr lang="it-IT" dirty="0">
              <a:latin typeface="Amasis MT Pro" panose="020F0502020204030204" pitchFamily="18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F548E23-7919-CB38-D229-2BC07FCE2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325" y="4776026"/>
            <a:ext cx="899160" cy="899160"/>
          </a:xfrm>
          <a:custGeom>
            <a:avLst/>
            <a:gdLst>
              <a:gd name="connsiteX0" fmla="*/ 0 w 899160"/>
              <a:gd name="connsiteY0" fmla="*/ 0 h 899160"/>
              <a:gd name="connsiteX1" fmla="*/ 899160 w 899160"/>
              <a:gd name="connsiteY1" fmla="*/ 0 h 899160"/>
              <a:gd name="connsiteX2" fmla="*/ 899160 w 899160"/>
              <a:gd name="connsiteY2" fmla="*/ 899160 h 899160"/>
              <a:gd name="connsiteX3" fmla="*/ 0 w 899160"/>
              <a:gd name="connsiteY3" fmla="*/ 899160 h 899160"/>
              <a:gd name="connsiteX4" fmla="*/ 0 w 899160"/>
              <a:gd name="connsiteY4" fmla="*/ 0 h 899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9160" h="899160" extrusionOk="0">
                <a:moveTo>
                  <a:pt x="0" y="0"/>
                </a:moveTo>
                <a:cubicBezTo>
                  <a:pt x="317821" y="-61013"/>
                  <a:pt x="531851" y="35397"/>
                  <a:pt x="899160" y="0"/>
                </a:cubicBezTo>
                <a:cubicBezTo>
                  <a:pt x="886692" y="117926"/>
                  <a:pt x="951287" y="450433"/>
                  <a:pt x="899160" y="899160"/>
                </a:cubicBezTo>
                <a:cubicBezTo>
                  <a:pt x="661487" y="857804"/>
                  <a:pt x="446253" y="974248"/>
                  <a:pt x="0" y="899160"/>
                </a:cubicBezTo>
                <a:cubicBezTo>
                  <a:pt x="22162" y="705033"/>
                  <a:pt x="35130" y="165284"/>
                  <a:pt x="0" y="0"/>
                </a:cubicBezTo>
                <a:close/>
              </a:path>
            </a:pathLst>
          </a:custGeom>
          <a:noFill/>
          <a:ln w="190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384013871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Connettore curvo 9">
            <a:extLst>
              <a:ext uri="{FF2B5EF4-FFF2-40B4-BE49-F238E27FC236}">
                <a16:creationId xmlns:a16="http://schemas.microsoft.com/office/drawing/2014/main" id="{85EB33AA-F63B-F555-8AF4-C8D2BADD2F04}"/>
              </a:ext>
            </a:extLst>
          </p:cNvPr>
          <p:cNvCxnSpPr>
            <a:cxnSpLocks/>
            <a:endCxn id="3074" idx="1"/>
          </p:cNvCxnSpPr>
          <p:nvPr/>
        </p:nvCxnSpPr>
        <p:spPr>
          <a:xfrm rot="16200000" flipH="1">
            <a:off x="1339585" y="4165866"/>
            <a:ext cx="1102210" cy="1017270"/>
          </a:xfrm>
          <a:prstGeom prst="curvedConnector2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curvo 36">
            <a:extLst>
              <a:ext uri="{FF2B5EF4-FFF2-40B4-BE49-F238E27FC236}">
                <a16:creationId xmlns:a16="http://schemas.microsoft.com/office/drawing/2014/main" id="{94D573EF-126C-6AC2-8143-2E60144FE1EC}"/>
              </a:ext>
            </a:extLst>
          </p:cNvPr>
          <p:cNvCxnSpPr>
            <a:cxnSpLocks/>
            <a:endCxn id="3074" idx="3"/>
          </p:cNvCxnSpPr>
          <p:nvPr/>
        </p:nvCxnSpPr>
        <p:spPr>
          <a:xfrm rot="5400000">
            <a:off x="3322731" y="4192258"/>
            <a:ext cx="1009103" cy="1057593"/>
          </a:xfrm>
          <a:prstGeom prst="curvedConnector2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33883D12-2E37-ED8D-D06A-34A6AD8E355E}"/>
              </a:ext>
            </a:extLst>
          </p:cNvPr>
          <p:cNvSpPr txBox="1"/>
          <p:nvPr/>
        </p:nvSpPr>
        <p:spPr>
          <a:xfrm>
            <a:off x="328706" y="5785129"/>
            <a:ext cx="56631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Amasis MT Pro" panose="020F0502020204030204" pitchFamily="18" charset="0"/>
              </a:rPr>
              <a:t>Possibilità di accesso/registrazione con account Google</a:t>
            </a:r>
            <a:endParaRPr lang="it-IT" dirty="0"/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3DF913B1-0F2F-EFA8-08C7-04960F16F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8218" y="1150725"/>
            <a:ext cx="1871235" cy="3683322"/>
          </a:xfrm>
          <a:prstGeom prst="rect">
            <a:avLst/>
          </a:prstGeom>
        </p:spPr>
      </p:pic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6125E81-415C-1D9E-85B5-0CBB44B4DE31}"/>
              </a:ext>
            </a:extLst>
          </p:cNvPr>
          <p:cNvSpPr txBox="1"/>
          <p:nvPr/>
        </p:nvSpPr>
        <p:spPr>
          <a:xfrm>
            <a:off x="9320213" y="1711050"/>
            <a:ext cx="21344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200" dirty="0">
                <a:latin typeface="Amasis MT Pro" panose="02040504050005020304" pitchFamily="18" charset="0"/>
              </a:rPr>
              <a:t>Utilizzo di </a:t>
            </a:r>
            <a:r>
              <a:rPr lang="it-IT" sz="1200" dirty="0" err="1">
                <a:latin typeface="Amasis MT Pro Medium" panose="02040604050005020304" pitchFamily="18" charset="0"/>
              </a:rPr>
              <a:t>andoidx.datastore</a:t>
            </a:r>
            <a:r>
              <a:rPr lang="it-IT" sz="1200" dirty="0">
                <a:latin typeface="Amasis MT Pro" panose="02040504050005020304" pitchFamily="18" charset="0"/>
              </a:rPr>
              <a:t> organizzato in </a:t>
            </a:r>
            <a:r>
              <a:rPr lang="it-IT" sz="1200" dirty="0">
                <a:latin typeface="Amasis MT Pro Medium" panose="02040604050005020304" pitchFamily="18" charset="0"/>
              </a:rPr>
              <a:t>repository</a:t>
            </a:r>
            <a:r>
              <a:rPr lang="it-IT" sz="1200" dirty="0">
                <a:latin typeface="Amasis MT Pro" panose="02040504050005020304" pitchFamily="18" charset="0"/>
              </a:rPr>
              <a:t> dedicati per ogni preferenza.</a:t>
            </a: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2CCC1B0A-327A-FC7F-E9E0-46D2C8B8DBE7}"/>
              </a:ext>
            </a:extLst>
          </p:cNvPr>
          <p:cNvSpPr txBox="1"/>
          <p:nvPr/>
        </p:nvSpPr>
        <p:spPr>
          <a:xfrm>
            <a:off x="9320213" y="3163777"/>
            <a:ext cx="21344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200" dirty="0">
                <a:latin typeface="Amasis MT Pro" panose="02040504050005020304" pitchFamily="18" charset="0"/>
              </a:rPr>
              <a:t>Possibilità di attivare lo sblocco dell’app tramite l’autenticazione biometrica grazie a </a:t>
            </a:r>
            <a:r>
              <a:rPr lang="it-IT" sz="1200" dirty="0" err="1">
                <a:latin typeface="Amasis MT Pro Medium" panose="02040604050005020304" pitchFamily="18" charset="0"/>
              </a:rPr>
              <a:t>androidx.biometric</a:t>
            </a:r>
            <a:r>
              <a:rPr lang="it-IT" sz="1200" dirty="0">
                <a:latin typeface="Amasis MT Pro" panose="02040504050005020304" pitchFamily="18" charset="0"/>
              </a:rPr>
              <a:t>.</a:t>
            </a:r>
            <a:endParaRPr lang="it-IT" sz="1200" dirty="0">
              <a:latin typeface="Amasis MT Pro Medium" panose="02040604050005020304" pitchFamily="18" charset="0"/>
            </a:endParaRPr>
          </a:p>
        </p:txBody>
      </p:sp>
      <p:cxnSp>
        <p:nvCxnSpPr>
          <p:cNvPr id="46" name="Connettore curvo 45">
            <a:extLst>
              <a:ext uri="{FF2B5EF4-FFF2-40B4-BE49-F238E27FC236}">
                <a16:creationId xmlns:a16="http://schemas.microsoft.com/office/drawing/2014/main" id="{3EBFA6B1-7897-E244-B8F0-1301E91218A3}"/>
              </a:ext>
            </a:extLst>
          </p:cNvPr>
          <p:cNvCxnSpPr>
            <a:cxnSpLocks/>
          </p:cNvCxnSpPr>
          <p:nvPr/>
        </p:nvCxnSpPr>
        <p:spPr>
          <a:xfrm>
            <a:off x="8373979" y="2756950"/>
            <a:ext cx="946234" cy="769681"/>
          </a:xfrm>
          <a:prstGeom prst="curvedConnector3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341AAAB-D6DA-DF65-0D9D-9AFC8D7EF0E3}"/>
              </a:ext>
            </a:extLst>
          </p:cNvPr>
          <p:cNvSpPr txBox="1"/>
          <p:nvPr/>
        </p:nvSpPr>
        <p:spPr>
          <a:xfrm>
            <a:off x="7555744" y="5164589"/>
            <a:ext cx="38988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200" dirty="0">
                <a:latin typeface="Amasis MT Pro" panose="02040504050005020304" pitchFamily="18" charset="0"/>
              </a:rPr>
              <a:t>Utilizzo di </a:t>
            </a:r>
            <a:r>
              <a:rPr lang="it-IT" sz="1200" dirty="0">
                <a:latin typeface="Amasis MT Pro Medium" panose="02040604050005020304" pitchFamily="18" charset="0"/>
              </a:rPr>
              <a:t>androidx.compose.material3.NavigationBar </a:t>
            </a:r>
            <a:r>
              <a:rPr lang="it-IT" sz="1200" dirty="0">
                <a:latin typeface="Amasis MT Pro" panose="02040504050005020304" pitchFamily="18" charset="0"/>
              </a:rPr>
              <a:t>per una navigazione </a:t>
            </a:r>
            <a:r>
              <a:rPr lang="it-IT" sz="1200" dirty="0">
                <a:latin typeface="Amasis MT Pro Medium" panose="02040604050005020304" pitchFamily="18" charset="0"/>
              </a:rPr>
              <a:t>semplice</a:t>
            </a:r>
            <a:r>
              <a:rPr lang="it-IT" sz="1200" dirty="0">
                <a:latin typeface="Amasis MT Pro" panose="02040504050005020304" pitchFamily="18" charset="0"/>
              </a:rPr>
              <a:t> e </a:t>
            </a:r>
            <a:r>
              <a:rPr lang="it-IT" sz="1200" dirty="0">
                <a:latin typeface="Amasis MT Pro Medium" panose="02040604050005020304" pitchFamily="18" charset="0"/>
              </a:rPr>
              <a:t>immediata</a:t>
            </a:r>
            <a:r>
              <a:rPr lang="it-IT" sz="1200" dirty="0">
                <a:latin typeface="Amasis MT Pro" panose="02040504050005020304" pitchFamily="18" charset="0"/>
              </a:rPr>
              <a:t> tra le principali sezioni dell’app</a:t>
            </a:r>
          </a:p>
        </p:txBody>
      </p:sp>
      <p:cxnSp>
        <p:nvCxnSpPr>
          <p:cNvPr id="20" name="Connettore curvo 19">
            <a:extLst>
              <a:ext uri="{FF2B5EF4-FFF2-40B4-BE49-F238E27FC236}">
                <a16:creationId xmlns:a16="http://schemas.microsoft.com/office/drawing/2014/main" id="{067B57F0-FF1D-D275-DEDE-7A5C53643300}"/>
              </a:ext>
            </a:extLst>
          </p:cNvPr>
          <p:cNvCxnSpPr>
            <a:cxnSpLocks/>
            <a:endCxn id="6" idx="1"/>
          </p:cNvCxnSpPr>
          <p:nvPr/>
        </p:nvCxnSpPr>
        <p:spPr>
          <a:xfrm rot="10800000" flipH="1" flipV="1">
            <a:off x="6915150" y="4274491"/>
            <a:ext cx="640594" cy="1213263"/>
          </a:xfrm>
          <a:prstGeom prst="curvedConnector3">
            <a:avLst>
              <a:gd name="adj1" fmla="val -35686"/>
            </a:avLst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7390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EE048F3-AD3F-FBAA-730E-624BB5376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984158B-E18A-4760-AF0B-F8E1F54F95E6}" type="datetime1">
              <a:rPr lang="it-IT" smtClean="0"/>
              <a:t>08/07/2025</a:t>
            </a:fld>
            <a:endParaRPr lang="en-US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6C76E93-1D65-668F-ACCE-8FE642197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574" y="1114572"/>
            <a:ext cx="1871236" cy="3699331"/>
          </a:xfrm>
          <a:prstGeom prst="rect">
            <a:avLst/>
          </a:prstGeom>
        </p:spPr>
      </p:pic>
      <p:pic>
        <p:nvPicPr>
          <p:cNvPr id="4098" name="Picture 2" descr="About | MapLibre">
            <a:extLst>
              <a:ext uri="{FF2B5EF4-FFF2-40B4-BE49-F238E27FC236}">
                <a16:creationId xmlns:a16="http://schemas.microsoft.com/office/drawing/2014/main" id="{111D7216-EA4D-E09A-6C14-C81ED859A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459" y="5038914"/>
            <a:ext cx="1519657" cy="435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OpenStreetMap compatibility – Mapillary">
            <a:extLst>
              <a:ext uri="{FF2B5EF4-FFF2-40B4-BE49-F238E27FC236}">
                <a16:creationId xmlns:a16="http://schemas.microsoft.com/office/drawing/2014/main" id="{7B2C28E7-9B29-463F-D431-FCB0DBA882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98" y="5474826"/>
            <a:ext cx="1579422" cy="526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9C4EB408-9DA3-6CA4-9FC3-95BA86FBDB37}"/>
              </a:ext>
            </a:extLst>
          </p:cNvPr>
          <p:cNvSpPr txBox="1"/>
          <p:nvPr/>
        </p:nvSpPr>
        <p:spPr>
          <a:xfrm>
            <a:off x="485178" y="181583"/>
            <a:ext cx="23300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200" dirty="0">
                <a:latin typeface="Amasis MT Pro" panose="02040504050005020304" pitchFamily="18" charset="0"/>
              </a:rPr>
              <a:t>Utilizziamo </a:t>
            </a:r>
            <a:r>
              <a:rPr lang="it-IT" sz="1200" dirty="0" err="1">
                <a:latin typeface="Amasis MT Pro Medium" panose="02040604050005020304" pitchFamily="18" charset="0"/>
              </a:rPr>
              <a:t>MapLibre</a:t>
            </a:r>
            <a:r>
              <a:rPr lang="it-IT" sz="1200" dirty="0">
                <a:latin typeface="Amasis MT Pro" panose="02040504050005020304" pitchFamily="18" charset="0"/>
              </a:rPr>
              <a:t> per la gestione delle mappe, impostato con uno stile personalizzato basato su </a:t>
            </a:r>
            <a:r>
              <a:rPr lang="it-IT" sz="1200" dirty="0" err="1">
                <a:latin typeface="Amasis MT Pro Medium" panose="02040604050005020304" pitchFamily="18" charset="0"/>
              </a:rPr>
              <a:t>OpenStreetMap</a:t>
            </a:r>
            <a:r>
              <a:rPr lang="it-IT" sz="1200" dirty="0">
                <a:latin typeface="Amasis MT Pro" panose="02040504050005020304" pitchFamily="18" charset="0"/>
              </a:rPr>
              <a:t>.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E3324621-BCBA-7FF4-809A-483553F8ED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0615" y="2253129"/>
            <a:ext cx="1668777" cy="3332673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EF285AF-C64A-DA86-A69B-56482A27CFCE}"/>
              </a:ext>
            </a:extLst>
          </p:cNvPr>
          <p:cNvSpPr txBox="1"/>
          <p:nvPr/>
        </p:nvSpPr>
        <p:spPr>
          <a:xfrm>
            <a:off x="3375525" y="5562820"/>
            <a:ext cx="1261211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50" dirty="0">
                <a:latin typeface="Amasis MT Pro" panose="02040504050005020304" pitchFamily="18" charset="0"/>
              </a:rPr>
              <a:t>Visione dettagliata di un percorso.</a:t>
            </a:r>
            <a:endParaRPr lang="it-IT" sz="1050" dirty="0"/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2C6AFCFA-B9F1-55FC-5960-1A5F1359E8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8813" y="181583"/>
            <a:ext cx="1825426" cy="3683256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8BAFB992-DA3D-5C34-0EFF-2462E2FCB891}"/>
              </a:ext>
            </a:extLst>
          </p:cNvPr>
          <p:cNvSpPr txBox="1"/>
          <p:nvPr/>
        </p:nvSpPr>
        <p:spPr>
          <a:xfrm>
            <a:off x="4375323" y="252832"/>
            <a:ext cx="233002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buNone/>
            </a:pPr>
            <a:r>
              <a:rPr lang="it-IT" sz="1200" dirty="0">
                <a:latin typeface="Amasis MT Pro" panose="02040504050005020304" pitchFamily="18" charset="0"/>
              </a:rPr>
              <a:t>Per migliorare la </a:t>
            </a:r>
            <a:r>
              <a:rPr lang="it-IT" sz="1200" dirty="0">
                <a:latin typeface="Amasis MT Pro Medium" panose="02040604050005020304" pitchFamily="18" charset="0"/>
              </a:rPr>
              <a:t>ricerca</a:t>
            </a:r>
            <a:r>
              <a:rPr lang="it-IT" sz="1200" dirty="0">
                <a:latin typeface="Amasis MT Pro" panose="02040504050005020304" pitchFamily="18" charset="0"/>
              </a:rPr>
              <a:t> e la fruizione dei percorsi, abbiamo introdotto un sistema di </a:t>
            </a:r>
            <a:r>
              <a:rPr lang="it-IT" sz="1200" dirty="0">
                <a:latin typeface="Amasis MT Pro Medium" panose="02040604050005020304" pitchFamily="18" charset="0"/>
              </a:rPr>
              <a:t>filtri</a:t>
            </a:r>
            <a:r>
              <a:rPr lang="it-IT" sz="1200" dirty="0">
                <a:latin typeface="Amasis MT Pro" panose="02040504050005020304" pitchFamily="18" charset="0"/>
              </a:rPr>
              <a:t>.</a:t>
            </a:r>
          </a:p>
          <a:p>
            <a:pPr algn="r">
              <a:buNone/>
            </a:pPr>
            <a:r>
              <a:rPr lang="it-IT" sz="1200" dirty="0">
                <a:latin typeface="Amasis MT Pro" panose="02040504050005020304" pitchFamily="18" charset="0"/>
              </a:rPr>
              <a:t>L’utente può selezionare i percorsi in base a:</a:t>
            </a:r>
          </a:p>
          <a:p>
            <a:pPr marL="171450" indent="-171450" algn="r">
              <a:buFont typeface="Arial" panose="020B0604020202020204" pitchFamily="34" charset="0"/>
              <a:buChar char="•"/>
            </a:pPr>
            <a:r>
              <a:rPr lang="it-IT" sz="1200" dirty="0">
                <a:latin typeface="Amasis MT Pro" panose="02040504050005020304" pitchFamily="18" charset="0"/>
              </a:rPr>
              <a:t>Nome del percorso</a:t>
            </a:r>
          </a:p>
          <a:p>
            <a:pPr marL="171450" indent="-171450" algn="r">
              <a:buFont typeface="Arial" panose="020B0604020202020204" pitchFamily="34" charset="0"/>
              <a:buChar char="•"/>
            </a:pPr>
            <a:r>
              <a:rPr lang="it-IT" sz="1200" dirty="0">
                <a:latin typeface="Amasis MT Pro" panose="02040504050005020304" pitchFamily="18" charset="0"/>
              </a:rPr>
              <a:t>Preferiti</a:t>
            </a:r>
          </a:p>
          <a:p>
            <a:pPr marL="171450" indent="-171450" algn="r">
              <a:buFont typeface="Arial" panose="020B0604020202020204" pitchFamily="34" charset="0"/>
              <a:buChar char="•"/>
            </a:pPr>
            <a:r>
              <a:rPr lang="it-IT" sz="1200" dirty="0">
                <a:latin typeface="Amasis MT Pro" panose="02040504050005020304" pitchFamily="18" charset="0"/>
              </a:rPr>
              <a:t>Distanza percorsa</a:t>
            </a:r>
          </a:p>
          <a:p>
            <a:pPr marL="171450" indent="-171450" algn="r">
              <a:buFont typeface="Arial" panose="020B0604020202020204" pitchFamily="34" charset="0"/>
              <a:buChar char="•"/>
            </a:pPr>
            <a:r>
              <a:rPr lang="it-IT" sz="1200" dirty="0">
                <a:latin typeface="Amasis MT Pro" panose="02040504050005020304" pitchFamily="18" charset="0"/>
              </a:rPr>
              <a:t>Difficoltà</a:t>
            </a:r>
          </a:p>
          <a:p>
            <a:pPr marL="171450" indent="-171450" algn="r">
              <a:buFont typeface="Arial" panose="020B0604020202020204" pitchFamily="34" charset="0"/>
              <a:buChar char="•"/>
            </a:pPr>
            <a:r>
              <a:rPr lang="it-IT" sz="1200" dirty="0">
                <a:latin typeface="Amasis MT Pro" panose="02040504050005020304" pitchFamily="18" charset="0"/>
              </a:rPr>
              <a:t>Tempo impiegato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BF32BF9-985F-A614-04D4-8290B069A6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17776" y="1637826"/>
            <a:ext cx="1955701" cy="4024002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FE3A26F-787F-3DCC-FB18-3C25D50192E0}"/>
              </a:ext>
            </a:extLst>
          </p:cNvPr>
          <p:cNvSpPr txBox="1"/>
          <p:nvPr/>
        </p:nvSpPr>
        <p:spPr>
          <a:xfrm>
            <a:off x="9510851" y="1222328"/>
            <a:ext cx="2372659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50" dirty="0">
                <a:latin typeface="Amasis MT Pro" panose="02040504050005020304" pitchFamily="18" charset="0"/>
              </a:rPr>
              <a:t>Visione del profilo specifico di un utente.</a:t>
            </a:r>
            <a:endParaRPr lang="it-IT" sz="1050" dirty="0"/>
          </a:p>
        </p:txBody>
      </p:sp>
    </p:spTree>
    <p:extLst>
      <p:ext uri="{BB962C8B-B14F-4D97-AF65-F5344CB8AC3E}">
        <p14:creationId xmlns:p14="http://schemas.microsoft.com/office/powerpoint/2010/main" val="738163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238446E-69D2-161D-4FC9-454AB367B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984158B-E18A-4760-AF0B-F8E1F54F95E6}" type="datetime1">
              <a:rPr lang="it-IT" smtClean="0"/>
              <a:t>08/07/2025</a:t>
            </a:fld>
            <a:endParaRPr lang="en-US" dirty="0"/>
          </a:p>
        </p:txBody>
      </p:sp>
      <p:pic>
        <p:nvPicPr>
          <p:cNvPr id="3076" name="Picture 4" descr="Firebase | Okoone">
            <a:extLst>
              <a:ext uri="{FF2B5EF4-FFF2-40B4-BE49-F238E27FC236}">
                <a16:creationId xmlns:a16="http://schemas.microsoft.com/office/drawing/2014/main" id="{DF91AF56-5FC9-E2E2-F3A2-347D47CB7C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61" b="26944"/>
          <a:stretch>
            <a:fillRect/>
          </a:stretch>
        </p:blipFill>
        <p:spPr bwMode="auto">
          <a:xfrm>
            <a:off x="1077184" y="890466"/>
            <a:ext cx="2041770" cy="565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C1DE770A-1EB2-04D6-FD18-30AA8597EC38}"/>
              </a:ext>
            </a:extLst>
          </p:cNvPr>
          <p:cNvSpPr txBox="1"/>
          <p:nvPr/>
        </p:nvSpPr>
        <p:spPr>
          <a:xfrm>
            <a:off x="4085722" y="917655"/>
            <a:ext cx="76877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400" dirty="0" err="1">
                <a:latin typeface="Amasis MT Pro Medium" panose="02040604050005020304" pitchFamily="18" charset="0"/>
              </a:rPr>
              <a:t>Firebase</a:t>
            </a:r>
            <a:r>
              <a:rPr lang="it-IT" sz="1400" dirty="0">
                <a:latin typeface="Amasis MT Pro" panose="02040504050005020304" pitchFamily="18" charset="0"/>
              </a:rPr>
              <a:t> viene utilizzato come </a:t>
            </a:r>
            <a:r>
              <a:rPr lang="it-IT" sz="1400" dirty="0">
                <a:latin typeface="Amasis MT Pro Medium" panose="02040604050005020304" pitchFamily="18" charset="0"/>
              </a:rPr>
              <a:t>database </a:t>
            </a:r>
            <a:r>
              <a:rPr lang="it-IT" sz="1400" dirty="0">
                <a:latin typeface="Amasis MT Pro" panose="02040504050005020304" pitchFamily="18" charset="0"/>
              </a:rPr>
              <a:t>in tempo reale per la gestione dei </a:t>
            </a:r>
            <a:r>
              <a:rPr lang="it-IT" sz="1400" dirty="0">
                <a:latin typeface="Amasis MT Pro Medium" panose="02040604050005020304" pitchFamily="18" charset="0"/>
              </a:rPr>
              <a:t>percorsi</a:t>
            </a:r>
            <a:r>
              <a:rPr lang="it-IT" sz="1400" dirty="0">
                <a:latin typeface="Amasis MT Pro" panose="02040504050005020304" pitchFamily="18" charset="0"/>
              </a:rPr>
              <a:t> e degli </a:t>
            </a:r>
            <a:r>
              <a:rPr lang="it-IT" sz="1400" dirty="0">
                <a:latin typeface="Amasis MT Pro Medium" panose="02040604050005020304" pitchFamily="18" charset="0"/>
              </a:rPr>
              <a:t>utenti</a:t>
            </a:r>
            <a:r>
              <a:rPr lang="it-IT" sz="1400" dirty="0">
                <a:latin typeface="Amasis MT Pro" panose="02040504050005020304" pitchFamily="18" charset="0"/>
              </a:rPr>
              <a:t>, fornendo ovviamente </a:t>
            </a:r>
            <a:r>
              <a:rPr lang="it-IT" sz="1400" dirty="0">
                <a:latin typeface="Amasis MT Pro Medium" panose="02040604050005020304" pitchFamily="18" charset="0"/>
              </a:rPr>
              <a:t>persistenza dei dati</a:t>
            </a:r>
            <a:r>
              <a:rPr lang="it-IT" sz="1400" dirty="0">
                <a:latin typeface="Amasis MT Pro" panose="02040504050005020304" pitchFamily="18" charset="0"/>
              </a:rPr>
              <a:t>.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3FE72D3-A6D7-7771-DF2E-4BE79B4895D1}"/>
              </a:ext>
            </a:extLst>
          </p:cNvPr>
          <p:cNvSpPr txBox="1"/>
          <p:nvPr/>
        </p:nvSpPr>
        <p:spPr>
          <a:xfrm>
            <a:off x="0" y="16510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 Medium" panose="020F0502020204030204" pitchFamily="18" charset="0"/>
                <a:ea typeface="+mj-ea"/>
                <a:cs typeface="+mj-cs"/>
              </a:rPr>
              <a:t>Funzionalità/tecnologie aggiuntive utilizzate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2A3474-34D9-DEDE-3292-6E7A3CF14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134" y="1797860"/>
            <a:ext cx="2174837" cy="75672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C685981-A968-938E-2DBE-F60D6B4FE5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134" y="2971254"/>
            <a:ext cx="2244038" cy="88072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9AF45EEA-09A9-9636-37FD-5A180C88DC34}"/>
              </a:ext>
            </a:extLst>
          </p:cNvPr>
          <p:cNvSpPr txBox="1"/>
          <p:nvPr/>
        </p:nvSpPr>
        <p:spPr>
          <a:xfrm>
            <a:off x="4085722" y="2091337"/>
            <a:ext cx="810627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>
                <a:latin typeface="Amasis MT Pro" panose="02040504050005020304" pitchFamily="18" charset="0"/>
              </a:rPr>
              <a:t>L’app integra un </a:t>
            </a:r>
            <a:r>
              <a:rPr lang="it-IT" sz="1400" dirty="0">
                <a:latin typeface="Amasis MT Pro Medium" panose="02040604050005020304" pitchFamily="18" charset="0"/>
              </a:rPr>
              <a:t>sistema di notifiche </a:t>
            </a:r>
            <a:r>
              <a:rPr lang="it-IT" sz="1400" dirty="0">
                <a:latin typeface="Amasis MT Pro" panose="02040504050005020304" pitchFamily="18" charset="0"/>
              </a:rPr>
              <a:t>per informare l’utente durante la registrazione dei percorsi.</a:t>
            </a:r>
            <a:br>
              <a:rPr lang="it-IT" sz="1400" dirty="0">
                <a:latin typeface="Amasis MT Pro" panose="02040504050005020304" pitchFamily="18" charset="0"/>
              </a:rPr>
            </a:br>
            <a:r>
              <a:rPr lang="it-IT" sz="1400" dirty="0">
                <a:latin typeface="Amasis MT Pro" panose="02040504050005020304" pitchFamily="18" charset="0"/>
              </a:rPr>
              <a:t>Viene inviata una notifica quando: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>
                <a:latin typeface="Amasis MT Pro" panose="02040504050005020304" pitchFamily="18" charset="0"/>
              </a:rPr>
              <a:t>Il percorso è in </a:t>
            </a:r>
            <a:r>
              <a:rPr lang="it-IT" sz="1400" dirty="0">
                <a:latin typeface="Amasis MT Pro Medium" panose="02040604050005020304" pitchFamily="18" charset="0"/>
              </a:rPr>
              <a:t>fase di registrazione,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>
                <a:latin typeface="Amasis MT Pro" panose="02040504050005020304" pitchFamily="18" charset="0"/>
              </a:rPr>
              <a:t>Il percorso è stato </a:t>
            </a:r>
            <a:r>
              <a:rPr lang="it-IT" sz="1400" dirty="0">
                <a:latin typeface="Amasis MT Pro Medium" panose="02040604050005020304" pitchFamily="18" charset="0"/>
              </a:rPr>
              <a:t>salvato</a:t>
            </a:r>
            <a:r>
              <a:rPr lang="it-IT" sz="1400" dirty="0">
                <a:latin typeface="Amasis MT Pro" panose="02040504050005020304" pitchFamily="18" charset="0"/>
              </a:rPr>
              <a:t> correttamente,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>
                <a:latin typeface="Amasis MT Pro" panose="02040504050005020304" pitchFamily="18" charset="0"/>
              </a:rPr>
              <a:t>Il percorso </a:t>
            </a:r>
            <a:r>
              <a:rPr lang="it-IT" sz="1400" dirty="0">
                <a:latin typeface="Amasis MT Pro Medium" panose="02040604050005020304" pitchFamily="18" charset="0"/>
              </a:rPr>
              <a:t>non viene salvato </a:t>
            </a:r>
            <a:r>
              <a:rPr lang="it-IT" sz="1400" dirty="0">
                <a:latin typeface="Amasis MT Pro" panose="02040504050005020304" pitchFamily="18" charset="0"/>
              </a:rPr>
              <a:t>perché contiene troppi pochi punti registrati.</a:t>
            </a:r>
          </a:p>
          <a:p>
            <a:r>
              <a:rPr lang="it-IT" sz="1400" dirty="0">
                <a:latin typeface="Amasis MT Pro" panose="02040504050005020304" pitchFamily="18" charset="0"/>
              </a:rPr>
              <a:t>In questo modo l’utente è sempre aggiornato sullo stato delle proprie attività, anche in background.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24D06D0-22C9-DE14-2B24-331CA36D79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8152" y="2399081"/>
            <a:ext cx="2244039" cy="769508"/>
          </a:xfrm>
          <a:prstGeom prst="rect">
            <a:avLst/>
          </a:prstGeom>
        </p:spPr>
      </p:pic>
      <p:pic>
        <p:nvPicPr>
          <p:cNvPr id="1030" name="Picture 6" descr="Xml Generic color fill icon | Freepik">
            <a:extLst>
              <a:ext uri="{FF2B5EF4-FFF2-40B4-BE49-F238E27FC236}">
                <a16:creationId xmlns:a16="http://schemas.microsoft.com/office/drawing/2014/main" id="{8670F0FA-AC83-9BEC-8000-857ED0F73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609" y="4364726"/>
            <a:ext cx="670920" cy="670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52CEA5-0725-DB75-8F37-6E01F7747998}"/>
              </a:ext>
            </a:extLst>
          </p:cNvPr>
          <p:cNvSpPr txBox="1"/>
          <p:nvPr/>
        </p:nvSpPr>
        <p:spPr>
          <a:xfrm>
            <a:off x="4129740" y="4499845"/>
            <a:ext cx="70171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>
                <a:latin typeface="Amasis MT Pro" panose="02040504050005020304" pitchFamily="18" charset="0"/>
              </a:rPr>
              <a:t>Per supportare più lingue, abbiamo implementato l’utilizzo di risorse stringa formattabili in file </a:t>
            </a:r>
            <a:r>
              <a:rPr lang="it-IT" sz="1400" dirty="0">
                <a:latin typeface="Amasis MT Pro Medium" panose="02040604050005020304" pitchFamily="18" charset="0"/>
              </a:rPr>
              <a:t>XML dedicati</a:t>
            </a:r>
            <a:r>
              <a:rPr lang="it-IT" sz="1400" dirty="0">
                <a:latin typeface="Amasis MT Pro" panose="02040504050005020304" pitchFamily="18" charset="0"/>
              </a:rPr>
              <a:t>.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E4BA4D2-0990-8E53-3A91-6CC452ECFC20}"/>
              </a:ext>
            </a:extLst>
          </p:cNvPr>
          <p:cNvCxnSpPr>
            <a:cxnSpLocks/>
          </p:cNvCxnSpPr>
          <p:nvPr/>
        </p:nvCxnSpPr>
        <p:spPr>
          <a:xfrm>
            <a:off x="296134" y="1589734"/>
            <a:ext cx="11599731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11C25E97-EE25-2360-D1CD-BCE580837D18}"/>
              </a:ext>
            </a:extLst>
          </p:cNvPr>
          <p:cNvCxnSpPr>
            <a:cxnSpLocks/>
          </p:cNvCxnSpPr>
          <p:nvPr/>
        </p:nvCxnSpPr>
        <p:spPr>
          <a:xfrm>
            <a:off x="314234" y="4142574"/>
            <a:ext cx="11599731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1BC9D0B-7BAF-0738-546D-CD574A6BBBA9}"/>
              </a:ext>
            </a:extLst>
          </p:cNvPr>
          <p:cNvSpPr txBox="1"/>
          <p:nvPr/>
        </p:nvSpPr>
        <p:spPr>
          <a:xfrm>
            <a:off x="4129740" y="5520881"/>
            <a:ext cx="77661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>
                <a:latin typeface="Amasis MT Pro" panose="02040504050005020304" pitchFamily="18" charset="0"/>
              </a:rPr>
              <a:t>È presente una funzione che, tramite </a:t>
            </a:r>
            <a:r>
              <a:rPr lang="it-IT" sz="1400" dirty="0" err="1">
                <a:latin typeface="Amasis MT Pro Medium" panose="02040604050005020304" pitchFamily="18" charset="0"/>
              </a:rPr>
              <a:t>Intent</a:t>
            </a:r>
            <a:r>
              <a:rPr lang="it-IT" sz="1400" dirty="0">
                <a:latin typeface="Amasis MT Pro" panose="02040504050005020304" pitchFamily="18" charset="0"/>
              </a:rPr>
              <a:t>, permette di aprire il percorso direttamente su </a:t>
            </a:r>
            <a:r>
              <a:rPr lang="it-IT" sz="1400" dirty="0">
                <a:latin typeface="Amasis MT Pro Medium" panose="02040604050005020304" pitchFamily="18" charset="0"/>
              </a:rPr>
              <a:t>Google Maps </a:t>
            </a:r>
            <a:r>
              <a:rPr lang="it-IT" sz="1400" dirty="0">
                <a:latin typeface="Amasis MT Pro" panose="02040504050005020304" pitchFamily="18" charset="0"/>
              </a:rPr>
              <a:t>con un semplice clic, offrendo un’integrazione pratica con la navigazione esterna.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0FDE4856-2296-09D0-BC07-2441466576C3}"/>
              </a:ext>
            </a:extLst>
          </p:cNvPr>
          <p:cNvCxnSpPr>
            <a:cxnSpLocks/>
          </p:cNvCxnSpPr>
          <p:nvPr/>
        </p:nvCxnSpPr>
        <p:spPr>
          <a:xfrm>
            <a:off x="347406" y="5221329"/>
            <a:ext cx="11599731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29F5A0-8E1C-5A85-63F8-D81DE75DD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667" y="5356222"/>
            <a:ext cx="594803" cy="852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6436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18CC50D-0FF5-86C2-907E-252A40F75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984158B-E18A-4760-AF0B-F8E1F54F95E6}" type="datetime1">
              <a:rPr lang="it-IT" smtClean="0"/>
              <a:t>08/07/2025</a:t>
            </a:fld>
            <a:endParaRPr lang="en-US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FB1049C-B02D-55C5-0739-D2F7567D40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550"/>
          <a:stretch>
            <a:fillRect/>
          </a:stretch>
        </p:blipFill>
        <p:spPr>
          <a:xfrm>
            <a:off x="4859470" y="1565834"/>
            <a:ext cx="1841049" cy="391283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B77DE473-2D7F-4A40-0385-B69494E39C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550"/>
          <a:stretch>
            <a:fillRect/>
          </a:stretch>
        </p:blipFill>
        <p:spPr>
          <a:xfrm>
            <a:off x="2512022" y="1565834"/>
            <a:ext cx="1828145" cy="3912837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443F82E-C95B-CB3C-FBA6-CEE5CF51DE3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549"/>
          <a:stretch>
            <a:fillRect/>
          </a:stretch>
        </p:blipFill>
        <p:spPr>
          <a:xfrm>
            <a:off x="7222539" y="1565832"/>
            <a:ext cx="1820021" cy="3912839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2166194C-FCA4-C2D0-D30D-FFE3DCF4BDB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503" b="1140"/>
          <a:stretch>
            <a:fillRect/>
          </a:stretch>
        </p:blipFill>
        <p:spPr>
          <a:xfrm>
            <a:off x="9567271" y="1565832"/>
            <a:ext cx="1839999" cy="3912839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73A92E9A-DCED-0892-B908-7EED99BFAC8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659"/>
          <a:stretch>
            <a:fillRect/>
          </a:stretch>
        </p:blipFill>
        <p:spPr>
          <a:xfrm>
            <a:off x="262207" y="489461"/>
            <a:ext cx="1250587" cy="2637958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C1E37C26-16F2-B32B-DD40-435091E3FF4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4384"/>
          <a:stretch>
            <a:fillRect/>
          </a:stretch>
        </p:blipFill>
        <p:spPr>
          <a:xfrm>
            <a:off x="262207" y="3427644"/>
            <a:ext cx="1236449" cy="2637958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DC866DC-4B2C-0B47-2C13-3D8DC4C77774}"/>
              </a:ext>
            </a:extLst>
          </p:cNvPr>
          <p:cNvSpPr txBox="1"/>
          <p:nvPr/>
        </p:nvSpPr>
        <p:spPr>
          <a:xfrm>
            <a:off x="2512022" y="489461"/>
            <a:ext cx="8895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spc="-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masis MT Pro Medium" panose="020F0502020204030204" pitchFamily="18" charset="0"/>
                <a:ea typeface="+mj-ea"/>
                <a:cs typeface="+mj-cs"/>
              </a:rPr>
              <a:t>Screenshoot</a:t>
            </a:r>
            <a:r>
              <a:rPr lang="it-IT" sz="24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 Medium" panose="020F0502020204030204" pitchFamily="18" charset="0"/>
                <a:ea typeface="+mj-ea"/>
                <a:cs typeface="+mj-cs"/>
              </a:rPr>
              <a:t> dell’app</a:t>
            </a:r>
          </a:p>
        </p:txBody>
      </p:sp>
    </p:spTree>
    <p:extLst>
      <p:ext uri="{BB962C8B-B14F-4D97-AF65-F5344CB8AC3E}">
        <p14:creationId xmlns:p14="http://schemas.microsoft.com/office/powerpoint/2010/main" val="4253865728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zata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60_TF56160789" id="{80AA9D2D-EE59-4148-A11E-A51EEE828B28}" vid="{AEAFD717-D3C8-4034-8F7E-D5220B0CCEB8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{E436F696-1B38-4080-B7EB-89AD63E5F001}tf56160789_win32</Template>
  <TotalTime>580</TotalTime>
  <Words>420</Words>
  <Application>Microsoft Office PowerPoint</Application>
  <PresentationFormat>Widescreen</PresentationFormat>
  <Paragraphs>46</Paragraphs>
  <Slides>6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3" baseType="lpstr">
      <vt:lpstr>Amasis MT Pro</vt:lpstr>
      <vt:lpstr>Amasis MT Pro Medium</vt:lpstr>
      <vt:lpstr>Arial</vt:lpstr>
      <vt:lpstr>Bookman Old Style</vt:lpstr>
      <vt:lpstr>Calibri</vt:lpstr>
      <vt:lpstr>Franklin Gothic Book</vt:lpstr>
      <vt:lpstr>Personalizzata</vt:lpstr>
      <vt:lpstr>Walk&amp;Tag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Luca</dc:creator>
  <cp:lastModifiedBy>Luca</cp:lastModifiedBy>
  <cp:revision>7</cp:revision>
  <dcterms:created xsi:type="dcterms:W3CDTF">2025-07-06T16:25:17Z</dcterms:created>
  <dcterms:modified xsi:type="dcterms:W3CDTF">2025-07-08T15:34:18Z</dcterms:modified>
</cp:coreProperties>
</file>

<file path=docProps/thumbnail.jpeg>
</file>